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1C581CE-74EF-4BA1-A4CB-21B60EBFDDF8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211561C-A3CC-4761-8A19-95EFFFBD810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Corporate Culture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Definition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Corporate culture refers to the values, ideas, expectations and beliefs shared by members of the organisation.</a:t>
            </a:r>
          </a:p>
          <a:p>
            <a:endParaRPr lang="en-AU" dirty="0" smtClean="0"/>
          </a:p>
          <a:p>
            <a:r>
              <a:rPr lang="en-AU" dirty="0" smtClean="0"/>
              <a:t>Or more simply; </a:t>
            </a:r>
            <a:r>
              <a:rPr lang="en-AU" i="1" dirty="0" smtClean="0"/>
              <a:t>the shared values and beliefs of an organisation.</a:t>
            </a:r>
          </a:p>
          <a:p>
            <a:endParaRPr lang="en-AU" i="1" dirty="0" smtClean="0"/>
          </a:p>
          <a:p>
            <a:r>
              <a:rPr lang="en-AU" dirty="0" smtClean="0"/>
              <a:t>It is their idea of what is important and how things work in their particular organisation.</a:t>
            </a:r>
          </a:p>
          <a:p>
            <a:endParaRPr lang="en-AU" dirty="0" smtClean="0"/>
          </a:p>
          <a:p>
            <a:r>
              <a:rPr lang="en-AU" dirty="0" smtClean="0"/>
              <a:t>In large complex organisations that have separate divisions, corporate culture can connect independent divisions to the organisation.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Official vs. Real Corporate Culture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i="1" dirty="0" smtClean="0"/>
              <a:t>Official corporate culture </a:t>
            </a:r>
            <a:r>
              <a:rPr lang="en-AU" dirty="0" smtClean="0"/>
              <a:t>is that which is written down in company policies , slogans and objectives.  This is the culture that organisation aspires to.</a:t>
            </a:r>
          </a:p>
          <a:p>
            <a:endParaRPr lang="en-AU" dirty="0" smtClean="0"/>
          </a:p>
          <a:p>
            <a:r>
              <a:rPr lang="en-AU" i="1" dirty="0" smtClean="0"/>
              <a:t>Real corporate culture </a:t>
            </a:r>
            <a:r>
              <a:rPr lang="en-AU" dirty="0" smtClean="0"/>
              <a:t>is the culture which actually exists in the organisation.  This can be seen in such things as staff behaviour, dress and language used.</a:t>
            </a:r>
          </a:p>
          <a:p>
            <a:endParaRPr lang="en-AU" dirty="0" smtClean="0"/>
          </a:p>
          <a:p>
            <a:r>
              <a:rPr lang="en-AU" dirty="0" smtClean="0"/>
              <a:t>The challenge for management is to bring the two into alignment.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Elements of Corporate Culture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Corporate culture normally consists of four essential elements: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Values: Organisations basic beliefs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Symbols: Events or objects that are used to represent something important.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Rituals, rites and celebrations: Routine behaviour patterns in the organisation’s everyday life.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Heroes: Successful employees who reflect its values and act as an example for others.</a:t>
            </a:r>
            <a:endParaRPr lang="en-A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Indicators of Corporate Culture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Some indicators of corporate culture are:</a:t>
            </a:r>
          </a:p>
          <a:p>
            <a:pPr lvl="1"/>
            <a:r>
              <a:rPr lang="en-AU" dirty="0" smtClean="0"/>
              <a:t>Management style(s) used</a:t>
            </a:r>
          </a:p>
          <a:p>
            <a:pPr lvl="1"/>
            <a:r>
              <a:rPr lang="en-AU" dirty="0" smtClean="0"/>
              <a:t>Relationship within the organisation (between staff, staff and management etc</a:t>
            </a:r>
            <a:r>
              <a:rPr lang="en-AU" dirty="0" smtClean="0"/>
              <a:t>).</a:t>
            </a:r>
          </a:p>
          <a:p>
            <a:pPr lvl="1"/>
            <a:r>
              <a:rPr lang="en-AU" dirty="0" smtClean="0"/>
              <a:t>Customer </a:t>
            </a:r>
            <a:r>
              <a:rPr lang="en-AU" dirty="0" smtClean="0"/>
              <a:t>relations</a:t>
            </a:r>
          </a:p>
          <a:p>
            <a:pPr lvl="1"/>
            <a:r>
              <a:rPr lang="en-AU" dirty="0" smtClean="0"/>
              <a:t>Dress codes and uniform </a:t>
            </a:r>
            <a:r>
              <a:rPr lang="en-AU" dirty="0" smtClean="0"/>
              <a:t>policies</a:t>
            </a:r>
          </a:p>
          <a:p>
            <a:pPr lvl="1"/>
            <a:r>
              <a:rPr lang="en-AU" dirty="0" smtClean="0"/>
              <a:t>Language used within the organisation</a:t>
            </a:r>
          </a:p>
          <a:p>
            <a:pPr lvl="1"/>
            <a:r>
              <a:rPr lang="en-AU" dirty="0" smtClean="0"/>
              <a:t>Job titles and positions of </a:t>
            </a:r>
            <a:r>
              <a:rPr lang="en-AU" dirty="0" smtClean="0"/>
              <a:t>responsibility</a:t>
            </a:r>
          </a:p>
          <a:p>
            <a:pPr lvl="1"/>
            <a:r>
              <a:rPr lang="en-AU" dirty="0" smtClean="0"/>
              <a:t>Mission/Vision </a:t>
            </a:r>
            <a:r>
              <a:rPr lang="en-AU" dirty="0" smtClean="0"/>
              <a:t>statements</a:t>
            </a:r>
          </a:p>
          <a:p>
            <a:pPr lvl="1"/>
            <a:r>
              <a:rPr lang="en-AU" dirty="0" smtClean="0"/>
              <a:t>Physical work </a:t>
            </a:r>
            <a:r>
              <a:rPr lang="en-AU" dirty="0" smtClean="0"/>
              <a:t>environment (work space)</a:t>
            </a:r>
          </a:p>
          <a:p>
            <a:pPr lvl="1"/>
            <a:r>
              <a:rPr lang="en-AU" dirty="0" smtClean="0"/>
              <a:t>Communication methods</a:t>
            </a:r>
          </a:p>
          <a:p>
            <a:pPr lvl="1"/>
            <a:r>
              <a:rPr lang="en-AU" dirty="0" smtClean="0"/>
              <a:t>Training and development opportunities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Developing Corporate Culture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900" dirty="0" smtClean="0"/>
              <a:t>Management has a critical role to play in </a:t>
            </a:r>
            <a:r>
              <a:rPr lang="en-US" sz="2900" dirty="0" smtClean="0"/>
              <a:t>developing and changing </a:t>
            </a:r>
            <a:r>
              <a:rPr lang="en-US" sz="2900" dirty="0" smtClean="0"/>
              <a:t>an </a:t>
            </a:r>
            <a:r>
              <a:rPr lang="en-US" sz="2900" dirty="0" err="1" smtClean="0"/>
              <a:t>organisation's</a:t>
            </a:r>
            <a:r>
              <a:rPr lang="en-US" sz="2900" dirty="0" smtClean="0"/>
              <a:t> corporate culture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900" dirty="0" smtClean="0"/>
              <a:t>How do </a:t>
            </a:r>
            <a:r>
              <a:rPr lang="en-US" sz="2900" dirty="0" err="1" smtClean="0"/>
              <a:t>organisations</a:t>
            </a:r>
            <a:r>
              <a:rPr lang="en-US" sz="2900" dirty="0" smtClean="0"/>
              <a:t> change/maintain their culture?</a:t>
            </a:r>
          </a:p>
          <a:p>
            <a:endParaRPr lang="en-US" dirty="0" smtClean="0"/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Firstly, establish what the desired culture is, then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Ensure the official culture is entrenched in policies and objectives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Ensure management role model the expected </a:t>
            </a:r>
            <a:r>
              <a:rPr lang="en-US" dirty="0" err="1" smtClean="0"/>
              <a:t>behaviours</a:t>
            </a:r>
            <a:endParaRPr lang="en-US" dirty="0" smtClean="0"/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Ensure staff have training that reflects the values of the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Reward staff who demonstrate appropriate values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Recruit staff who fit in with the values of the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Describing Culture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 smtClean="0"/>
              <a:t>Questions often ask you to describe the culture of an organisation in a case study.  To answer this you need to consider the elements and indicators of culture and then draw conclusions.  Some words that can be used include:</a:t>
            </a:r>
          </a:p>
          <a:p>
            <a:pPr lvl="1"/>
            <a:r>
              <a:rPr lang="en-AU" dirty="0" smtClean="0"/>
              <a:t>Formal/Informal</a:t>
            </a:r>
          </a:p>
          <a:p>
            <a:pPr lvl="1"/>
            <a:r>
              <a:rPr lang="en-AU" dirty="0" smtClean="0"/>
              <a:t>Positive/Negative</a:t>
            </a:r>
            <a:endParaRPr lang="en-AU" dirty="0" smtClean="0"/>
          </a:p>
          <a:p>
            <a:pPr lvl="1"/>
            <a:r>
              <a:rPr lang="en-AU" dirty="0" smtClean="0"/>
              <a:t>Official/Unofficial</a:t>
            </a:r>
            <a:endParaRPr lang="en-AU" dirty="0" smtClean="0"/>
          </a:p>
          <a:p>
            <a:pPr lvl="1"/>
            <a:r>
              <a:rPr lang="en-AU" dirty="0" smtClean="0"/>
              <a:t>Flexible/inflexible</a:t>
            </a:r>
          </a:p>
          <a:p>
            <a:pPr lvl="1"/>
            <a:r>
              <a:rPr lang="en-AU" dirty="0" smtClean="0"/>
              <a:t>Efficient/Inefficient</a:t>
            </a:r>
            <a:endParaRPr lang="en-AU" dirty="0" smtClean="0"/>
          </a:p>
          <a:p>
            <a:pPr lvl="1"/>
            <a:r>
              <a:rPr lang="en-AU" dirty="0" smtClean="0"/>
              <a:t>Quality </a:t>
            </a:r>
            <a:r>
              <a:rPr lang="en-AU" dirty="0" smtClean="0"/>
              <a:t>focus</a:t>
            </a:r>
          </a:p>
          <a:p>
            <a:pPr lvl="1"/>
            <a:r>
              <a:rPr lang="en-AU" dirty="0" smtClean="0"/>
              <a:t>Open </a:t>
            </a:r>
            <a:r>
              <a:rPr lang="en-AU" dirty="0" smtClean="0"/>
              <a:t>Communication</a:t>
            </a:r>
          </a:p>
          <a:p>
            <a:pPr lvl="1"/>
            <a:r>
              <a:rPr lang="en-AU" dirty="0" smtClean="0"/>
              <a:t>Authoritarian</a:t>
            </a:r>
            <a:endParaRPr lang="en-AU" dirty="0" smtClean="0"/>
          </a:p>
          <a:p>
            <a:pPr lvl="1"/>
            <a:r>
              <a:rPr lang="en-AU" dirty="0" smtClean="0"/>
              <a:t>Participative</a:t>
            </a:r>
            <a:endParaRPr lang="en-AU" dirty="0" smtClean="0"/>
          </a:p>
          <a:p>
            <a:pPr lvl="1"/>
            <a:r>
              <a:rPr lang="en-AU" dirty="0" smtClean="0"/>
              <a:t>Consultative</a:t>
            </a:r>
            <a:endParaRPr lang="en-AU" dirty="0" smtClean="0"/>
          </a:p>
          <a:p>
            <a:pPr lvl="1"/>
            <a:r>
              <a:rPr lang="en-AU" dirty="0" smtClean="0"/>
              <a:t>Motivated</a:t>
            </a:r>
          </a:p>
          <a:p>
            <a:pPr lvl="1"/>
            <a:r>
              <a:rPr lang="en-AU" dirty="0" smtClean="0"/>
              <a:t>Sense </a:t>
            </a:r>
            <a:r>
              <a:rPr lang="en-AU" dirty="0" smtClean="0"/>
              <a:t>of Community</a:t>
            </a:r>
          </a:p>
          <a:p>
            <a:pPr lvl="1"/>
            <a:r>
              <a:rPr lang="en-AU" dirty="0" smtClean="0"/>
              <a:t>High </a:t>
            </a:r>
            <a:r>
              <a:rPr lang="en-AU" dirty="0" smtClean="0"/>
              <a:t>workplace morale</a:t>
            </a:r>
          </a:p>
          <a:p>
            <a:pPr lvl="1"/>
            <a:r>
              <a:rPr lang="en-AU" dirty="0" smtClean="0"/>
              <a:t>Continuous </a:t>
            </a:r>
            <a:r>
              <a:rPr lang="en-AU" dirty="0" smtClean="0"/>
              <a:t>improvement</a:t>
            </a:r>
          </a:p>
          <a:p>
            <a:pPr lvl="1"/>
            <a:r>
              <a:rPr lang="en-AU" dirty="0" smtClean="0"/>
              <a:t>Loyal/Disloyal</a:t>
            </a:r>
          </a:p>
          <a:p>
            <a:pPr lvl="1"/>
            <a:r>
              <a:rPr lang="en-AU" dirty="0" smtClean="0"/>
              <a:t>Innovative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107</TotalTime>
  <Words>414</Words>
  <Application>Microsoft Office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Corporate Culture</vt:lpstr>
      <vt:lpstr>Definition</vt:lpstr>
      <vt:lpstr>Official vs. Real Corporate Culture</vt:lpstr>
      <vt:lpstr>Elements of Corporate Culture</vt:lpstr>
      <vt:lpstr>Indicators of Corporate Culture</vt:lpstr>
      <vt:lpstr>Developing Corporate Culture</vt:lpstr>
      <vt:lpstr>Describing Culture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Culture</dc:title>
  <dc:creator>Education</dc:creator>
  <cp:lastModifiedBy>Education</cp:lastModifiedBy>
  <cp:revision>13</cp:revision>
  <dcterms:created xsi:type="dcterms:W3CDTF">2011-01-23T23:02:15Z</dcterms:created>
  <dcterms:modified xsi:type="dcterms:W3CDTF">2011-01-24T00:56:32Z</dcterms:modified>
</cp:coreProperties>
</file>